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81" r:id="rId4"/>
    <p:sldId id="283" r:id="rId5"/>
    <p:sldId id="282" r:id="rId6"/>
    <p:sldId id="284" r:id="rId7"/>
    <p:sldId id="285" r:id="rId8"/>
    <p:sldId id="316" r:id="rId9"/>
    <p:sldId id="292" r:id="rId10"/>
    <p:sldId id="293" r:id="rId11"/>
    <p:sldId id="294" r:id="rId12"/>
    <p:sldId id="295" r:id="rId13"/>
    <p:sldId id="297" r:id="rId14"/>
    <p:sldId id="299" r:id="rId15"/>
    <p:sldId id="301" r:id="rId16"/>
    <p:sldId id="302" r:id="rId17"/>
    <p:sldId id="324" r:id="rId18"/>
    <p:sldId id="277" r:id="rId19"/>
    <p:sldId id="303" r:id="rId20"/>
    <p:sldId id="304" r:id="rId21"/>
    <p:sldId id="305" r:id="rId22"/>
    <p:sldId id="313" r:id="rId23"/>
    <p:sldId id="308" r:id="rId24"/>
    <p:sldId id="309" r:id="rId25"/>
    <p:sldId id="310" r:id="rId26"/>
    <p:sldId id="325" r:id="rId27"/>
    <p:sldId id="314" r:id="rId28"/>
    <p:sldId id="323" r:id="rId29"/>
    <p:sldId id="327" r:id="rId30"/>
    <p:sldId id="328" r:id="rId31"/>
    <p:sldId id="326" r:id="rId32"/>
    <p:sldId id="291" r:id="rId33"/>
    <p:sldId id="311" r:id="rId34"/>
    <p:sldId id="318" r:id="rId35"/>
    <p:sldId id="319" r:id="rId36"/>
    <p:sldId id="320" r:id="rId37"/>
    <p:sldId id="322" r:id="rId38"/>
    <p:sldId id="315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A0DB-8C6F-462A-AA88-69EF43012C8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1C10-5292-421C-BB22-7BC0F9375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1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한계치를 </a:t>
            </a:r>
            <a:r>
              <a:rPr lang="en-US" altLang="ko-KR" dirty="0"/>
              <a:t>10000</a:t>
            </a:r>
            <a:r>
              <a:rPr lang="ko-KR" altLang="en-US" dirty="0"/>
              <a:t>으로 설정했으나 현재 크롬 스크롤을 내리면서 저장이 되며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400</a:t>
            </a:r>
            <a:r>
              <a:rPr lang="ko-KR" altLang="en-US" dirty="0"/>
              <a:t>장으로 설정이 되어있습니다</a:t>
            </a:r>
            <a:r>
              <a:rPr lang="en-US" altLang="ko-KR" dirty="0"/>
              <a:t>. </a:t>
            </a:r>
            <a:r>
              <a:rPr lang="ko-KR" altLang="en-US" dirty="0"/>
              <a:t>왜 </a:t>
            </a:r>
            <a:r>
              <a:rPr lang="ko-KR" altLang="en-US" dirty="0" err="1"/>
              <a:t>그런진</a:t>
            </a:r>
            <a:r>
              <a:rPr lang="ko-KR" altLang="en-US" dirty="0"/>
              <a:t> 저도 잘 모르겠음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6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동영상이 </a:t>
            </a:r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24</a:t>
            </a:r>
            <a:r>
              <a:rPr lang="ko-KR" altLang="en-US" dirty="0"/>
              <a:t>프레임으로 이게 </a:t>
            </a:r>
            <a:r>
              <a:rPr lang="en-US" altLang="ko-KR" dirty="0"/>
              <a:t>30</a:t>
            </a:r>
            <a:r>
              <a:rPr lang="ko-KR" altLang="en-US" dirty="0" err="1"/>
              <a:t>초짜리</a:t>
            </a:r>
            <a:r>
              <a:rPr lang="ko-KR" altLang="en-US" dirty="0"/>
              <a:t> 동영상임 그래서 총 </a:t>
            </a:r>
            <a:r>
              <a:rPr lang="en-US" altLang="ko-KR" dirty="0"/>
              <a:t>24*30  720</a:t>
            </a:r>
            <a:r>
              <a:rPr lang="ko-KR" altLang="en-US" dirty="0"/>
              <a:t>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99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localhost</a:t>
            </a:r>
            <a:r>
              <a:rPr lang="ko-KR" altLang="en-US" dirty="0"/>
              <a:t>연결한 후  </a:t>
            </a:r>
            <a:r>
              <a:rPr lang="en-US" altLang="ko-KR" dirty="0"/>
              <a:t>html</a:t>
            </a:r>
            <a:r>
              <a:rPr lang="ko-KR" altLang="en-US" dirty="0"/>
              <a:t>코드를 실행해서 했지만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1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localhost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5FBF-C185-4075-8499-1C5F25171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7FBD-390A-43B0-8DB5-DEDCFD55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A70BE-6435-4588-B437-D1594E36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DB3-5B3B-4AC8-BD44-6A509B787F3A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DAE6B-0318-4E60-86AC-67DF003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3835-D8E1-4397-9E1B-57A8B57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DC4F-7F7E-463C-BA7A-B89646A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3046-D9B3-4C52-8D0F-C2019408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EC9DF-8CF7-4CCC-81A6-E8FD296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A3F0-087E-4827-96BC-2698096D5009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EB5A1-20BD-4AA4-AAE2-56226049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5047-5F25-4AE1-9421-21932261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9389C7-0CA6-432D-A1E3-049C14E0D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0FC7E-2C2E-48AC-8E6E-9423F8E3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B942-E575-4919-9BA2-3659B42C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BA1-B82B-43BC-AF92-0AAC480A904C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CDEFF-2062-48D6-A451-7DC0D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EB5D1-87E1-437E-A6F9-ADBA42C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A76C-ACFD-4ABA-A9FA-90E5B50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D45E5-0DA3-4946-8D2E-CDD1DB5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FCAE-A149-45E2-B0B5-0A0D762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F380-F8F1-47CE-A7C8-CE05B8AFA57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F27E-D4EC-4713-A6A2-3BD470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DFDB5-53F0-4155-9087-C4D0CF9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AE57-FEC0-4235-A54F-826CC89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37D9F-FF83-4AA4-ADC7-F316CB58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4ED07-6099-4488-B68C-930A1B1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3B15-4626-49DB-81EB-669AB7210480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D527C-3A12-4565-8C4A-A0A59CF2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F87D3-B4BB-4B0D-854F-BFFE7A0A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6A40-C6E9-4A35-8919-E70A575C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8C765-C645-4C6E-818D-BD0B54F39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71BC-3D50-4CA6-8A80-DDA5763D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FD37-6A18-4D26-95BD-62754BF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331C-1658-40AC-B5A5-1E4CDCD38D76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99344-F116-4FB6-BEDD-28437EAB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3D871-4F02-4368-A109-DBE61D46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D44C-8462-4CED-A656-BEBAEC9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E19D1-7479-4DE1-ACF4-9A75F9D3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6A676-AE51-426D-B6E1-CE15CBE11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3F374-4A36-4CC6-A1BD-219A258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F718C-747E-41A9-A518-4D584D3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0DE63-7FBB-481E-9530-2C0F0FD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A2C6-6263-482F-9A22-DB7D6467940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C21D99-A8B5-4FF2-A612-0EEB7AE6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80358-3949-45C1-86DE-CF9F5661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0204-8190-44D2-B1E3-16598633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9B00F5-FE81-4034-8EFC-7A90E2FD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E951-D4B5-4DF5-9429-171DC42C8B86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7B8C4-DB0C-46F6-88CF-AE33334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40E0-E031-4018-9697-1CC2F041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3A7C3-EFE9-48D2-AFB8-6253376A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9FE-C000-45F5-9E07-35991969211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F2B01F-E9F7-4A93-A8E1-1A009BC6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80CA-E2D9-4E6E-8DB3-5B065BA0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B2FE8-5DA4-40CE-8AFB-BE07CB91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00D1-AA48-423A-B755-9E609BF0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AE679-967E-422A-A8F8-FB552D5C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48DED-CFDA-4997-83F8-C4AEB48A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872D-864F-4DC6-B163-297C5E9644BC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E8751-8134-42F8-B21D-CF8EB6DD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6C7C2-7C96-46AB-A6D1-056D1EEF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F40A-D5B7-472C-97C4-5142696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798649-FF30-4967-A477-62F8005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A7B41-65D4-4385-A501-108AAB17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49A2E-A96A-440B-8D62-7A7B68F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69B-962D-4387-8322-F333BA44FB5E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35D0-7329-4359-B4D5-4FA0AE4A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912BC-7BEF-4AF6-8FDB-F098CCC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2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D99FC7-CBB8-4EEA-9263-E95CCF1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00E9-B4E0-45A4-BAC9-AF74374A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038E3-4343-4549-803B-CC3175F42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2B9B-2658-4C08-AE13-B965FE3E6869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CA99-4BCB-46FD-A2E0-0E6E4251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E00D4-8DC0-4C6D-B407-A5706D04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7BCC4-CF7E-46EE-ACE2-42B86FC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80BF36-58B2-4503-A3E3-F709D310941A}"/>
              </a:ext>
            </a:extLst>
          </p:cNvPr>
          <p:cNvSpPr txBox="1">
            <a:spLocks/>
          </p:cNvSpPr>
          <p:nvPr/>
        </p:nvSpPr>
        <p:spPr>
          <a:xfrm>
            <a:off x="1310823" y="1739827"/>
            <a:ext cx="93596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</a:rPr>
              <a:t>Image crawling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with a webcam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recognition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Region of Interest (ROI)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Send photo to app in real time</a:t>
            </a:r>
          </a:p>
        </p:txBody>
      </p:sp>
    </p:spTree>
    <p:extLst>
      <p:ext uri="{BB962C8B-B14F-4D97-AF65-F5344CB8AC3E}">
        <p14:creationId xmlns:p14="http://schemas.microsoft.com/office/powerpoint/2010/main" val="100914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수행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04DBB-16B7-47DD-86D7-744FC7702D3F}"/>
              </a:ext>
            </a:extLst>
          </p:cNvPr>
          <p:cNvGrpSpPr/>
          <p:nvPr/>
        </p:nvGrpSpPr>
        <p:grpSpPr>
          <a:xfrm>
            <a:off x="6946354" y="2549897"/>
            <a:ext cx="3533898" cy="3533983"/>
            <a:chOff x="6946354" y="2549897"/>
            <a:chExt cx="3533898" cy="35339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EF74F6-079E-4668-9AE8-44F366F9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6354" y="2549897"/>
              <a:ext cx="3533898" cy="24030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231D5F-2AB9-46FA-AC41-0C067E019F75}"/>
                </a:ext>
              </a:extLst>
            </p:cNvPr>
            <p:cNvSpPr txBox="1"/>
            <p:nvPr/>
          </p:nvSpPr>
          <p:spPr>
            <a:xfrm>
              <a:off x="7772398" y="5437549"/>
              <a:ext cx="1881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  <a:endParaRPr lang="en-US" altLang="ko-KR" dirty="0"/>
            </a:p>
            <a:p>
              <a:pPr algn="ctr"/>
              <a:r>
                <a:rPr lang="en-US" altLang="ko-KR" dirty="0"/>
                <a:t>Result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4A2079-A11C-470F-8042-DF5DE9E3DBFF}"/>
              </a:ext>
            </a:extLst>
          </p:cNvPr>
          <p:cNvGrpSpPr/>
          <p:nvPr/>
        </p:nvGrpSpPr>
        <p:grpSpPr>
          <a:xfrm>
            <a:off x="956351" y="1645425"/>
            <a:ext cx="5364945" cy="4817994"/>
            <a:chOff x="956351" y="1645425"/>
            <a:chExt cx="5364945" cy="4817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33D16-BA42-4945-94EE-A91CAE7E2CD4}"/>
                </a:ext>
              </a:extLst>
            </p:cNvPr>
            <p:cNvSpPr txBox="1"/>
            <p:nvPr/>
          </p:nvSpPr>
          <p:spPr>
            <a:xfrm>
              <a:off x="2452728" y="5817088"/>
              <a:ext cx="1881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소스코드</a:t>
              </a:r>
              <a:endParaRPr lang="en-US" altLang="ko-KR" dirty="0"/>
            </a:p>
            <a:p>
              <a:pPr algn="ctr"/>
              <a:r>
                <a:rPr lang="en-US" altLang="ko-KR" dirty="0"/>
                <a:t>Source code</a:t>
              </a:r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95F2513-F40F-4C7B-8346-DCB108986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351" y="1645425"/>
              <a:ext cx="5364945" cy="4092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581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07B91-BA5D-48D3-A5BC-12D82A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1BB0A2-9A50-4C29-8125-F763CE66C5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BC0C-DBE7-4525-B33C-089E6F17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F3ED892-10FB-4904-B52A-05B5EDF9C32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0B56C49-F350-4693-B278-2794E7F9E175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0C4E81-3518-4104-A2AB-BA46CB6D3D8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B3C0F-EAD2-46E9-88BB-8824E225CF3C}"/>
              </a:ext>
            </a:extLst>
          </p:cNvPr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6F94AA-D87E-4353-AC7B-313E1150D4E4}"/>
                </a:ext>
              </a:extLst>
            </p:cNvPr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22B0C-C569-4973-9515-79C6470E786A}"/>
                </a:ext>
              </a:extLst>
            </p:cNvPr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A638A1C8-7591-4FC4-8953-70A16889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3C6B0-C292-42DF-A6AE-0139D8AF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5F397-8409-446F-BD59-07EFEA8D3AE3}"/>
              </a:ext>
            </a:extLst>
          </p:cNvPr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001D-5DD5-4883-B319-71E8E30F83B4}"/>
              </a:ext>
            </a:extLst>
          </p:cNvPr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</p:spTree>
    <p:extLst>
      <p:ext uri="{BB962C8B-B14F-4D97-AF65-F5344CB8AC3E}">
        <p14:creationId xmlns:p14="http://schemas.microsoft.com/office/powerpoint/2010/main" val="361988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B157384B-9B58-4B2A-9CD1-1BF625F5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82FC20-174B-4F80-9F10-382197E7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9EC13-7BC6-4236-B97A-1829BB0064AB}"/>
              </a:ext>
            </a:extLst>
          </p:cNvPr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47516-AEE3-46ED-A453-79B38AAA2439}"/>
              </a:ext>
            </a:extLst>
          </p:cNvPr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659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4F5A7177-437F-4E08-8C89-AB3749AB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7" y="1835296"/>
            <a:ext cx="4804730" cy="3831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4B85F-4AB3-4669-9849-8F1BC3D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98" y="1835296"/>
            <a:ext cx="4804733" cy="38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95B1A-F9A6-4E86-8D15-E82CD18B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3" y="1830725"/>
            <a:ext cx="4742826" cy="37824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C8BA0-B89B-4244-B555-0017841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53" y="1830725"/>
            <a:ext cx="4757146" cy="37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88E00-4967-4FF7-B805-DFFC5F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2160B-7238-4E5A-9BDC-9FACEDCD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75" y="1283306"/>
            <a:ext cx="3487215" cy="48808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61EAE0C-9FED-467B-8022-0E91306FD39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A71AB0A2-071B-4202-B7FC-046D02325AF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7E73452-9BC0-4145-B35D-D224F4D872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A59F3-A6D5-44D7-92E5-953274B1FF5D}"/>
              </a:ext>
            </a:extLst>
          </p:cNvPr>
          <p:cNvGrpSpPr/>
          <p:nvPr/>
        </p:nvGrpSpPr>
        <p:grpSpPr>
          <a:xfrm>
            <a:off x="5296937" y="3429000"/>
            <a:ext cx="5807117" cy="869790"/>
            <a:chOff x="5296937" y="3429000"/>
            <a:chExt cx="5807117" cy="8697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61417C-4A86-4D33-AD30-5EB85BB528AB}"/>
                </a:ext>
              </a:extLst>
            </p:cNvPr>
            <p:cNvSpPr txBox="1"/>
            <p:nvPr/>
          </p:nvSpPr>
          <p:spPr>
            <a:xfrm>
              <a:off x="5943600" y="3429000"/>
              <a:ext cx="5160454" cy="86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srgbClr val="FF0000"/>
                  </a:solidFill>
                </a:rPr>
                <a:t>얼굴의 일부분이 가려지거나 정면이 아닌 측면을 응시한 경우</a:t>
              </a:r>
              <a:r>
                <a:rPr lang="en-US" altLang="ko-KR" sz="1800" dirty="0">
                  <a:solidFill>
                    <a:srgbClr val="FF0000"/>
                  </a:solidFill>
                </a:rPr>
                <a:t>, </a:t>
              </a:r>
              <a:r>
                <a:rPr lang="ko-KR" altLang="en-US" sz="1800" dirty="0">
                  <a:solidFill>
                    <a:srgbClr val="FF0000"/>
                  </a:solidFill>
                </a:rPr>
                <a:t>얼굴 검출 불가능</a:t>
              </a:r>
              <a:endParaRPr lang="en-US" altLang="ko-KR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DEE534D-1CA5-402B-AA73-720B03128FB4}"/>
                </a:ext>
              </a:extLst>
            </p:cNvPr>
            <p:cNvCxnSpPr/>
            <p:nvPr/>
          </p:nvCxnSpPr>
          <p:spPr>
            <a:xfrm>
              <a:off x="5296937" y="3747247"/>
              <a:ext cx="64666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98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4247"/>
            <a:ext cx="8953443" cy="53301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717040" y="320544"/>
            <a:ext cx="9130263" cy="69947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Google Cloud Vision API </a:t>
            </a:r>
            <a:r>
              <a:rPr lang="ko-KR" altLang="en-US" sz="3600" dirty="0"/>
              <a:t>사용하여 성능 보완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170BD5-15EE-4A03-A932-E1DFEE7076D2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AB6C4F23-55A1-4A10-ACE7-A5B72E28573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227B3F-77FE-4A75-8E2A-6B487C6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56161B-E646-4F48-A061-FF3191695B0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https://cloud.google.com/vision/docs/detecting-faces</a:t>
            </a:r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9A567-70A1-4566-8E5D-EAE74D9F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75" y="1155710"/>
            <a:ext cx="3487215" cy="4880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F369E-DF9A-46D2-9BC3-84D516989BE6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89F0-9C06-4232-A6E3-832790DF165D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4C48A6-C796-4FF2-B71E-BAD70348E6CB}"/>
              </a:ext>
            </a:extLst>
          </p:cNvPr>
          <p:cNvGrpSpPr/>
          <p:nvPr/>
        </p:nvGrpSpPr>
        <p:grpSpPr>
          <a:xfrm>
            <a:off x="6984626" y="1155710"/>
            <a:ext cx="3794997" cy="5311130"/>
            <a:chOff x="6984626" y="1155710"/>
            <a:chExt cx="3794997" cy="5311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820162-FE65-41F1-B6C8-962F098B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517" y="1155710"/>
              <a:ext cx="3487216" cy="4880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3848CC-D685-421C-AC7A-490746C05172}"/>
                </a:ext>
              </a:extLst>
            </p:cNvPr>
            <p:cNvSpPr txBox="1"/>
            <p:nvPr/>
          </p:nvSpPr>
          <p:spPr>
            <a:xfrm>
              <a:off x="6984626" y="6097508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3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236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주제 선정 동기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한계점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8BB81-4C46-41DE-9468-AA56D794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3392"/>
            <a:ext cx="3525877" cy="4917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7210C5-8C17-48E3-98B6-20EFCED91B25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59AA9-AB9F-4079-B065-86BDB1E92816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C67898-FC06-4F42-8E2B-4CBCCDD2BF9C}"/>
              </a:ext>
            </a:extLst>
          </p:cNvPr>
          <p:cNvGrpSpPr/>
          <p:nvPr/>
        </p:nvGrpSpPr>
        <p:grpSpPr>
          <a:xfrm>
            <a:off x="6875486" y="1163392"/>
            <a:ext cx="3794997" cy="5298511"/>
            <a:chOff x="6875486" y="1163392"/>
            <a:chExt cx="3794997" cy="52985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71E789-A986-4299-9187-36B09D53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716" y="1163392"/>
              <a:ext cx="3525875" cy="49178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BF898E-0B5C-4ECB-82FC-23E9820164C8}"/>
                </a:ext>
              </a:extLst>
            </p:cNvPr>
            <p:cNvSpPr txBox="1"/>
            <p:nvPr/>
          </p:nvSpPr>
          <p:spPr>
            <a:xfrm>
              <a:off x="6875486" y="6092571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7E57-938A-4DF6-B6BE-D9CBEC27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08" y="2030180"/>
            <a:ext cx="3895002" cy="3056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34E43B-FB28-4A3B-AA2D-29869CFFBA15}"/>
              </a:ext>
            </a:extLst>
          </p:cNvPr>
          <p:cNvSpPr txBox="1"/>
          <p:nvPr/>
        </p:nvSpPr>
        <p:spPr>
          <a:xfrm>
            <a:off x="414796" y="54331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46897-C03E-4A10-A397-067B007F08F7}"/>
              </a:ext>
            </a:extLst>
          </p:cNvPr>
          <p:cNvGrpSpPr/>
          <p:nvPr/>
        </p:nvGrpSpPr>
        <p:grpSpPr>
          <a:xfrm>
            <a:off x="6611486" y="2030180"/>
            <a:ext cx="4058997" cy="3751238"/>
            <a:chOff x="6611486" y="2030180"/>
            <a:chExt cx="4058997" cy="37512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2929A-8F23-42A3-91A8-B30B679C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486" y="2030180"/>
              <a:ext cx="3895001" cy="3056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58E0D-D174-466C-ADEE-06026D1AF5F2}"/>
                </a:ext>
              </a:extLst>
            </p:cNvPr>
            <p:cNvSpPr txBox="1"/>
            <p:nvPr/>
          </p:nvSpPr>
          <p:spPr>
            <a:xfrm>
              <a:off x="6875486" y="5412086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8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8945" r="3318"/>
          <a:stretch/>
        </p:blipFill>
        <p:spPr>
          <a:xfrm>
            <a:off x="872782" y="1771008"/>
            <a:ext cx="10259291" cy="392635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152071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7DC13-CC0E-4484-B4E9-8C8CE5047D96}"/>
              </a:ext>
            </a:extLst>
          </p:cNvPr>
          <p:cNvGrpSpPr/>
          <p:nvPr/>
        </p:nvGrpSpPr>
        <p:grpSpPr>
          <a:xfrm>
            <a:off x="4658662" y="4658606"/>
            <a:ext cx="5920318" cy="917503"/>
            <a:chOff x="4658662" y="4658606"/>
            <a:chExt cx="5920318" cy="9175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15C0005-BB6C-4BCA-9366-B21F67105221}"/>
                </a:ext>
              </a:extLst>
            </p:cNvPr>
            <p:cNvGrpSpPr/>
            <p:nvPr/>
          </p:nvGrpSpPr>
          <p:grpSpPr>
            <a:xfrm>
              <a:off x="4658662" y="4917536"/>
              <a:ext cx="5920318" cy="658573"/>
              <a:chOff x="4611235" y="5145448"/>
              <a:chExt cx="5920318" cy="658573"/>
            </a:xfrm>
          </p:grpSpPr>
          <p:cxnSp>
            <p:nvCxnSpPr>
              <p:cNvPr id="4" name="직선 연결선 3"/>
              <p:cNvCxnSpPr/>
              <p:nvPr/>
            </p:nvCxnSpPr>
            <p:spPr>
              <a:xfrm flipV="1">
                <a:off x="4961639" y="5145448"/>
                <a:ext cx="1671817" cy="1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V="1">
                <a:off x="4611235" y="5550022"/>
                <a:ext cx="5920318" cy="8349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4617680" y="5800930"/>
                <a:ext cx="3024528" cy="3091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0CCBE98-A098-49DA-8494-880D52D2F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107" y="4658606"/>
              <a:ext cx="241617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09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8A348A-7F8D-4C5D-B374-BD0F65C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BFDCC-9E24-432C-AFBF-0BE778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1704783"/>
            <a:ext cx="4467797" cy="426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A3803-B3C4-4307-BE3E-308C333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71" y="1608669"/>
            <a:ext cx="3675523" cy="42620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CEB488-FC71-4064-A729-07AD687EBFB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8C8FD675-FF86-45E7-8085-3FC82139558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C28171-6BE2-43A1-8637-ADBC51D42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4F8D27A-932F-4D1D-8201-576BFA5C8D1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D0DB33-F2C5-4381-8641-B14FB1D0555A}"/>
              </a:ext>
            </a:extLst>
          </p:cNvPr>
          <p:cNvGrpSpPr/>
          <p:nvPr/>
        </p:nvGrpSpPr>
        <p:grpSpPr>
          <a:xfrm>
            <a:off x="1655071" y="2110936"/>
            <a:ext cx="3065396" cy="435375"/>
            <a:chOff x="1655071" y="2110936"/>
            <a:chExt cx="3065396" cy="4353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8D88B7C-C358-431D-8B93-F2289600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092" y="2110936"/>
              <a:ext cx="435375" cy="435375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F02D3D3-3A4D-4739-A116-834424FE9B5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71" y="2490323"/>
              <a:ext cx="2630021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85C2F7-79EB-4FD7-BCC6-93458D6FE854}"/>
              </a:ext>
            </a:extLst>
          </p:cNvPr>
          <p:cNvGrpSpPr/>
          <p:nvPr/>
        </p:nvGrpSpPr>
        <p:grpSpPr>
          <a:xfrm>
            <a:off x="6361542" y="2191619"/>
            <a:ext cx="2912995" cy="435375"/>
            <a:chOff x="6361542" y="2191619"/>
            <a:chExt cx="2912995" cy="4353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72EC7A-EF07-426D-98AE-61D04CF7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F1A9B39-D1EA-48F0-A96B-B7EE05678107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699B5-80C0-4C84-9617-09FFDD27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D1489-4878-4C54-9D88-DCC4E64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1" y="1477968"/>
            <a:ext cx="4600085" cy="4600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F5A00-D8B3-4ECC-BA3F-C052F4A4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5" y="1569049"/>
            <a:ext cx="3755172" cy="46000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B7FD5A-0C40-40DC-A64A-F330BA88287E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FAFA539-3C29-4D78-8BF4-02AEA2881F7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58A23EF-E358-4D83-BDF9-994F771A24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B039E90-ADA9-40DA-B8AD-2B99B61FF7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64E0AC-B6F5-45B2-863E-A5FEF56E9394}"/>
              </a:ext>
            </a:extLst>
          </p:cNvPr>
          <p:cNvGrpSpPr/>
          <p:nvPr/>
        </p:nvGrpSpPr>
        <p:grpSpPr>
          <a:xfrm>
            <a:off x="1457848" y="2030254"/>
            <a:ext cx="3589281" cy="435375"/>
            <a:chOff x="6361542" y="2191619"/>
            <a:chExt cx="2912995" cy="4353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C7745-AC45-4A8C-BDF2-5A2A5414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F8D1AE-8C9A-4E1D-9F0C-894D397BA731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29BB11-F751-4931-82D8-EC6FC3769D5D}"/>
              </a:ext>
            </a:extLst>
          </p:cNvPr>
          <p:cNvGrpSpPr/>
          <p:nvPr/>
        </p:nvGrpSpPr>
        <p:grpSpPr>
          <a:xfrm>
            <a:off x="6815960" y="2119901"/>
            <a:ext cx="3251406" cy="435375"/>
            <a:chOff x="6361542" y="2191619"/>
            <a:chExt cx="2912995" cy="435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466455-A822-4D24-B9D0-AC68584A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5C8B09-1F9D-4897-98B6-BBD9DFB9665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3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AC933-70BB-465E-BBC1-C68051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B3B0C-4A11-43FD-952D-79C3FA0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70" y="1861656"/>
            <a:ext cx="4116438" cy="3686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A3D9B-E5E0-4853-9BA3-90269101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3" y="1833686"/>
            <a:ext cx="4043257" cy="399751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6A440E7-5748-4465-8B3D-9E8602A321B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85EF365-3902-4C3F-AB32-926BB5F98383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D9D40F-3C8F-4E03-B7E1-67DB35E6E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00C66B68-889C-41DA-A238-E04E30C78C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C4AB23-0831-4B7F-8675-2C6F7F197D3B}"/>
              </a:ext>
            </a:extLst>
          </p:cNvPr>
          <p:cNvGrpSpPr/>
          <p:nvPr/>
        </p:nvGrpSpPr>
        <p:grpSpPr>
          <a:xfrm>
            <a:off x="6484646" y="2671147"/>
            <a:ext cx="2998641" cy="435375"/>
            <a:chOff x="6361542" y="2191619"/>
            <a:chExt cx="2912995" cy="4353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5C5694-56A6-400F-B018-8BFFB4F8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05F5D0E-161E-45E0-9301-3DF25603089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CCE39D-E0BC-41AF-B7A6-698144E49E98}"/>
              </a:ext>
            </a:extLst>
          </p:cNvPr>
          <p:cNvGrpSpPr/>
          <p:nvPr/>
        </p:nvGrpSpPr>
        <p:grpSpPr>
          <a:xfrm>
            <a:off x="1493885" y="2707236"/>
            <a:ext cx="3369276" cy="435375"/>
            <a:chOff x="6361542" y="2191619"/>
            <a:chExt cx="2912995" cy="4353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4C0DAE-100D-45D4-964E-8AF7E17ED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1C4318-D1A6-4872-9A89-8E2DB87D3FD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9DC697-7A94-432E-9F7F-3DDEC1B6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1A770-EC56-4840-BD62-361DD3287C19}"/>
              </a:ext>
            </a:extLst>
          </p:cNvPr>
          <p:cNvSpPr txBox="1"/>
          <p:nvPr/>
        </p:nvSpPr>
        <p:spPr>
          <a:xfrm>
            <a:off x="7971" y="6605631"/>
            <a:ext cx="6097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https://www.youtube.com/watch?v=XlNriVfRBTs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A08A3-A29A-4743-A226-ED64F64B6CB6}"/>
              </a:ext>
            </a:extLst>
          </p:cNvPr>
          <p:cNvSpPr txBox="1"/>
          <p:nvPr/>
        </p:nvSpPr>
        <p:spPr>
          <a:xfrm>
            <a:off x="7971" y="6359410"/>
            <a:ext cx="7147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https://www.youtube.com/watch?v=CWQxRFywJzo&amp;t=568s</a:t>
            </a:r>
          </a:p>
        </p:txBody>
      </p:sp>
      <p:pic>
        <p:nvPicPr>
          <p:cNvPr id="7" name="merge video">
            <a:hlinkClick r:id="" action="ppaction://media"/>
            <a:extLst>
              <a:ext uri="{FF2B5EF4-FFF2-40B4-BE49-F238E27FC236}">
                <a16:creationId xmlns:a16="http://schemas.microsoft.com/office/drawing/2014/main" id="{A993F5C4-7D1F-410D-B1B0-AD2B48A3F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8428" y="2930422"/>
            <a:ext cx="6645275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20C9932-F95D-41E6-B0E1-B0BC56879B9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E6A4BCE2-0EC7-4A91-A268-6676D0FDB3D8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FCB40AB-F4D1-45FD-B3E9-93273C42B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0AAD300B-F958-487A-BC1A-9B88B84D3B56}"/>
              </a:ext>
            </a:extLst>
          </p:cNvPr>
          <p:cNvSpPr txBox="1">
            <a:spLocks/>
          </p:cNvSpPr>
          <p:nvPr/>
        </p:nvSpPr>
        <p:spPr>
          <a:xfrm>
            <a:off x="1771650" y="365126"/>
            <a:ext cx="8898833" cy="6483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동영상을 이용하여 실험 진행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F2484-D19E-488B-9EF9-67C63D495D49}"/>
              </a:ext>
            </a:extLst>
          </p:cNvPr>
          <p:cNvSpPr txBox="1"/>
          <p:nvPr/>
        </p:nvSpPr>
        <p:spPr>
          <a:xfrm>
            <a:off x="1360033" y="1201288"/>
            <a:ext cx="556269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Face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ROI(Region of Interest)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Emotion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Emotion classification for joy and sorrow</a:t>
            </a:r>
          </a:p>
        </p:txBody>
      </p:sp>
    </p:spTree>
    <p:extLst>
      <p:ext uri="{BB962C8B-B14F-4D97-AF65-F5344CB8AC3E}">
        <p14:creationId xmlns:p14="http://schemas.microsoft.com/office/powerpoint/2010/main" val="5453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54C8D1-EA19-48F3-B5EE-87D38B1D988A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C8C741-B0AC-4BFB-8A98-01A0A0E3B0A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B1DE22E-0E57-4AA3-9806-374F57A1588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49D4A-777A-494F-B2DF-FDDC307FBB5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6764D0-B6CB-48F0-84F7-53A0F981A842}"/>
              </a:ext>
            </a:extLst>
          </p:cNvPr>
          <p:cNvGrpSpPr/>
          <p:nvPr/>
        </p:nvGrpSpPr>
        <p:grpSpPr>
          <a:xfrm>
            <a:off x="5670674" y="1645426"/>
            <a:ext cx="6211756" cy="4092295"/>
            <a:chOff x="5670674" y="1645426"/>
            <a:chExt cx="6211756" cy="409229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25877A5-A6F3-42DA-9773-B61976B05DD1}"/>
                </a:ext>
              </a:extLst>
            </p:cNvPr>
            <p:cNvCxnSpPr>
              <a:cxnSpLocks/>
            </p:cNvCxnSpPr>
            <p:nvPr/>
          </p:nvCxnSpPr>
          <p:spPr>
            <a:xfrm>
              <a:off x="5670674" y="3691573"/>
              <a:ext cx="50485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FE20DB-9275-44DA-86E4-DD034101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245" y="1645426"/>
              <a:ext cx="5601185" cy="409229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D51C4E-7703-4633-88F1-A1262C0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4" y="1592261"/>
            <a:ext cx="5337530" cy="43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5877A5-A6F3-42DA-9773-B61976B05DD1}"/>
              </a:ext>
            </a:extLst>
          </p:cNvPr>
          <p:cNvCxnSpPr>
            <a:cxnSpLocks/>
          </p:cNvCxnSpPr>
          <p:nvPr/>
        </p:nvCxnSpPr>
        <p:spPr>
          <a:xfrm>
            <a:off x="5670674" y="3691573"/>
            <a:ext cx="5048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A654C8D1-EA19-48F3-B5EE-87D38B1D988A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C8C741-B0AC-4BFB-8A98-01A0A0E3B0A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B1DE22E-0E57-4AA3-9806-374F57A1588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49D4A-777A-494F-B2DF-FDDC307FBB5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CFE20DB-9275-44DA-86E4-DD034101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245" y="1645426"/>
            <a:ext cx="5601185" cy="40922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D51C4E-7703-4633-88F1-A1262C0E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45874" y="1592261"/>
            <a:ext cx="5337530" cy="43415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DC77C-B153-4B68-AE65-6A8329C2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07" y="2076655"/>
            <a:ext cx="5208260" cy="24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A04D6-696B-426D-84F1-6238C8D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1AE5DA-043C-4EA9-BFD6-6784EF40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93" y="1105048"/>
            <a:ext cx="8809483" cy="561642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8CCEC68-30FB-4D8C-AD30-176C8ABBC57C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영상 캡쳐 및 프레임 저장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1D386F-FF1A-4D61-855C-4AB527E1FF0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18749B34-13AF-475C-8461-D7B193228B3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E227C2-13F8-43BC-AC72-1A244AF57A0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8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348753" y="365126"/>
            <a:ext cx="7942730" cy="66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4AD22A-8F4B-4D0F-81CE-3B6141FD21F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E446A026-3CB6-4FF2-87B7-C72B677F37B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소개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852FED-FA83-491A-BE48-D73EE68AD9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6B1C0A-09E2-4A9F-81EB-9C7F7C1A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CB0CA-1153-4C52-841B-3551C56B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8" y="990738"/>
            <a:ext cx="7422523" cy="573073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A71378-1B99-4F59-8BA1-0838696D9EE9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F0D136-EA55-4F47-BBC8-A3A7F5E8D56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8499834D-7B5D-43F9-8165-77BC58AC34D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7CA253-2D7D-4807-8F8B-98EB3240C2E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888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78CF0-9CCA-4D4B-B538-8F1E2967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2AC9258-F5F4-4138-BC74-90C143D94278}"/>
              </a:ext>
            </a:extLst>
          </p:cNvPr>
          <p:cNvSpPr txBox="1">
            <a:spLocks/>
          </p:cNvSpPr>
          <p:nvPr/>
        </p:nvSpPr>
        <p:spPr>
          <a:xfrm>
            <a:off x="2076451" y="308022"/>
            <a:ext cx="8286750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및 </a:t>
            </a:r>
            <a:r>
              <a:rPr lang="en-US" altLang="ko-KR" sz="3200" dirty="0"/>
              <a:t>classification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3D7DDA-CFDB-4963-B197-6697B8AE44D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0BD3E4C6-1D20-4574-871D-785C5644BFBF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B33F632-85B6-4BF7-9D57-CD4DA00DC34F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1B782E-49D4-4E30-95C1-472B92A64B17}"/>
              </a:ext>
            </a:extLst>
          </p:cNvPr>
          <p:cNvGrpSpPr/>
          <p:nvPr/>
        </p:nvGrpSpPr>
        <p:grpSpPr>
          <a:xfrm>
            <a:off x="974650" y="1758902"/>
            <a:ext cx="5657833" cy="4994468"/>
            <a:chOff x="519683" y="1254372"/>
            <a:chExt cx="6427965" cy="5498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0B7C05-DA52-482D-B7B5-D128EFA5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683" y="1254372"/>
              <a:ext cx="6427965" cy="51019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10BE1-1BD4-4429-80F6-E0383AB9F48F}"/>
                </a:ext>
              </a:extLst>
            </p:cNvPr>
            <p:cNvSpPr txBox="1"/>
            <p:nvPr/>
          </p:nvSpPr>
          <p:spPr>
            <a:xfrm>
              <a:off x="1633734" y="6384038"/>
              <a:ext cx="4199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Joy</a:t>
              </a:r>
              <a:r>
                <a:rPr lang="ko-KR" altLang="en-US" dirty="0"/>
                <a:t> </a:t>
              </a:r>
              <a:r>
                <a:rPr lang="en-US" altLang="ko-KR" dirty="0"/>
                <a:t>classification</a:t>
              </a:r>
              <a:r>
                <a:rPr lang="ko-KR" altLang="en-US" dirty="0"/>
                <a:t> </a:t>
              </a:r>
              <a:r>
                <a:rPr lang="en-US" altLang="ko-KR" dirty="0"/>
                <a:t>directory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132949-27BE-4B1C-8BB3-D21D833EC45E}"/>
              </a:ext>
            </a:extLst>
          </p:cNvPr>
          <p:cNvGrpSpPr/>
          <p:nvPr/>
        </p:nvGrpSpPr>
        <p:grpSpPr>
          <a:xfrm>
            <a:off x="7522470" y="1758902"/>
            <a:ext cx="3694880" cy="4629179"/>
            <a:chOff x="7522469" y="1326776"/>
            <a:chExt cx="4199861" cy="50642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B80302-3968-4738-8D38-3C81E2ACB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8141" y="1326776"/>
              <a:ext cx="3248518" cy="4626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F840A-0570-44ED-89F0-1A782D16C1CB}"/>
                </a:ext>
              </a:extLst>
            </p:cNvPr>
            <p:cNvSpPr txBox="1"/>
            <p:nvPr/>
          </p:nvSpPr>
          <p:spPr>
            <a:xfrm>
              <a:off x="7522469" y="5987018"/>
              <a:ext cx="4199861" cy="40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Sorrow</a:t>
              </a:r>
              <a:r>
                <a:rPr lang="ko-KR" altLang="en-US" dirty="0"/>
                <a:t> </a:t>
              </a:r>
              <a:r>
                <a:rPr lang="en-US" altLang="ko-KR" dirty="0"/>
                <a:t>classification</a:t>
              </a:r>
              <a:r>
                <a:rPr lang="ko-KR" altLang="en-US" dirty="0"/>
                <a:t> </a:t>
              </a:r>
              <a:r>
                <a:rPr lang="en-US" altLang="ko-KR" dirty="0"/>
                <a:t>directory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3B365D-51A7-48FD-879F-5083913374CE}"/>
              </a:ext>
            </a:extLst>
          </p:cNvPr>
          <p:cNvSpPr txBox="1"/>
          <p:nvPr/>
        </p:nvSpPr>
        <p:spPr>
          <a:xfrm>
            <a:off x="763769" y="1275907"/>
            <a:ext cx="1037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기쁨</a:t>
            </a:r>
            <a:r>
              <a:rPr lang="en-US" altLang="ko-KR" dirty="0"/>
              <a:t>(Joy)</a:t>
            </a:r>
            <a:r>
              <a:rPr lang="ko-KR" altLang="en-US" dirty="0"/>
              <a:t>과 슬픔</a:t>
            </a:r>
            <a:r>
              <a:rPr lang="en-US" altLang="ko-KR" dirty="0"/>
              <a:t>(Sorrow) </a:t>
            </a:r>
            <a:r>
              <a:rPr lang="ko-KR" altLang="en-US" dirty="0"/>
              <a:t>감정 상태에 대한 </a:t>
            </a:r>
            <a:r>
              <a:rPr lang="en-US" altLang="ko-KR" dirty="0"/>
              <a:t>VERY_LIKELY LIKELY, POSSIBLE </a:t>
            </a:r>
            <a:r>
              <a:rPr lang="ko-KR" altLang="en-US" dirty="0"/>
              <a:t>평점을 기준으로 분류</a:t>
            </a:r>
          </a:p>
        </p:txBody>
      </p:sp>
    </p:spTree>
    <p:extLst>
      <p:ext uri="{BB962C8B-B14F-4D97-AF65-F5344CB8AC3E}">
        <p14:creationId xmlns:p14="http://schemas.microsoft.com/office/powerpoint/2010/main" val="15284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1" y="472817"/>
            <a:ext cx="8215032" cy="561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API</a:t>
            </a:r>
            <a:r>
              <a:rPr lang="ko-KR" altLang="en-US" sz="3200" dirty="0"/>
              <a:t>의 한계점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F6DB-7243-4109-875C-5D30CF72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896"/>
            <a:ext cx="3229675" cy="3725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4B276-D753-4872-BBA4-BD8828FD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548" y="1442896"/>
            <a:ext cx="3141190" cy="37391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API</a:t>
            </a:r>
            <a:r>
              <a:rPr lang="ko-KR" altLang="en-US" sz="3200" dirty="0"/>
              <a:t>의 한계점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55655-C1CA-43C6-ABF9-99E5D2F9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76" y="2017884"/>
            <a:ext cx="3307128" cy="2589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856A4-EEB6-4718-878B-700980C7F8D8}"/>
              </a:ext>
            </a:extLst>
          </p:cNvPr>
          <p:cNvSpPr txBox="1"/>
          <p:nvPr/>
        </p:nvSpPr>
        <p:spPr>
          <a:xfrm>
            <a:off x="4090373" y="4886279"/>
            <a:ext cx="39624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모두 </a:t>
            </a:r>
            <a:r>
              <a:rPr lang="en-US" altLang="ko-KR" dirty="0">
                <a:solidFill>
                  <a:srgbClr val="FF0000"/>
                </a:solidFill>
              </a:rPr>
              <a:t>“VERY_UNLIKELY”</a:t>
            </a:r>
            <a:r>
              <a:rPr lang="ko-KR" altLang="en-US" dirty="0">
                <a:solidFill>
                  <a:srgbClr val="FF0000"/>
                </a:solidFill>
              </a:rPr>
              <a:t>로 표현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감정 판단 불가능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6F117-332B-4697-AB8D-E38671702346}"/>
              </a:ext>
            </a:extLst>
          </p:cNvPr>
          <p:cNvSpPr/>
          <p:nvPr/>
        </p:nvSpPr>
        <p:spPr>
          <a:xfrm>
            <a:off x="838200" y="1711430"/>
            <a:ext cx="3229675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614A1D-FC3B-4766-9A75-434943FFF806}"/>
              </a:ext>
            </a:extLst>
          </p:cNvPr>
          <p:cNvSpPr/>
          <p:nvPr/>
        </p:nvSpPr>
        <p:spPr>
          <a:xfrm>
            <a:off x="4491724" y="2208573"/>
            <a:ext cx="2818973" cy="81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0F184-4AFD-412F-BCE9-451C46703411}"/>
              </a:ext>
            </a:extLst>
          </p:cNvPr>
          <p:cNvSpPr/>
          <p:nvPr/>
        </p:nvSpPr>
        <p:spPr>
          <a:xfrm>
            <a:off x="8356050" y="1755708"/>
            <a:ext cx="3141190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Image crawling 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23C5AB-0CD2-452D-BAF3-B27F5A67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7" y="1798371"/>
            <a:ext cx="5684578" cy="390610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4919E9A-1B0D-4149-9CD6-72B6BAEB5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03" y="1477550"/>
            <a:ext cx="4468497" cy="192945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CCAB1A2-528F-469F-8894-78199DA7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45" y="3508091"/>
            <a:ext cx="4393148" cy="19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300" dirty="0"/>
              <a:t>video capture</a:t>
            </a:r>
            <a:endParaRPr lang="ko-KR" altLang="en-US" sz="3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E5917-A4A0-4798-83B5-CFDFFB2F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29" y="2356079"/>
            <a:ext cx="4892929" cy="21317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2FE40E-D40D-4E0C-AF3A-FD135175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10" y="2154630"/>
            <a:ext cx="5864971" cy="27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9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앱으로 실시간 사진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1B3C1E-D49A-4009-8B57-519278BA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7" y="1546343"/>
            <a:ext cx="6291138" cy="4009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C4DA7F-DB1E-4494-89D6-DC7739EE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214" y="3550985"/>
            <a:ext cx="3992136" cy="1993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66B2E8-148F-48D2-8340-FE9CCCFD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81" y="1143348"/>
            <a:ext cx="2517319" cy="40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6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앱으로 실시간 사진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66B2E8-148F-48D2-8340-FE9CCCFD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81" y="1143348"/>
            <a:ext cx="2517319" cy="4068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36D88-50A7-4DEE-97CC-40739C79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7" y="1211395"/>
            <a:ext cx="5175141" cy="4068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3CDDAD-70D6-4FF3-997B-D7E106A7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77" y="2075087"/>
            <a:ext cx="4606164" cy="35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7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향후 계획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향후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6753B-A01F-4634-8DF2-66DB4DB4707C}"/>
              </a:ext>
            </a:extLst>
          </p:cNvPr>
          <p:cNvSpPr txBox="1"/>
          <p:nvPr/>
        </p:nvSpPr>
        <p:spPr>
          <a:xfrm>
            <a:off x="956351" y="2322362"/>
            <a:ext cx="9430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VGG-16 </a:t>
            </a:r>
            <a:r>
              <a:rPr lang="ko-KR" altLang="en-US" dirty="0"/>
              <a:t>사용하여 아기 표정</a:t>
            </a:r>
            <a:r>
              <a:rPr lang="en-US" altLang="ko-KR" dirty="0"/>
              <a:t>(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슬픔</a:t>
            </a:r>
            <a:r>
              <a:rPr lang="en-US" altLang="ko-KR" dirty="0"/>
              <a:t>, </a:t>
            </a:r>
            <a:r>
              <a:rPr lang="ko-KR" altLang="en-US" dirty="0"/>
              <a:t>놀람</a:t>
            </a:r>
            <a:r>
              <a:rPr lang="en-US" altLang="ko-KR" dirty="0"/>
              <a:t>)</a:t>
            </a:r>
            <a:r>
              <a:rPr lang="ko-KR" altLang="en-US" dirty="0"/>
              <a:t> 학습 후 분류 성능 향상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이미지 데이터 추가 수집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동영상이 아닌 </a:t>
            </a:r>
            <a:r>
              <a:rPr lang="en-US" altLang="ko-KR" dirty="0"/>
              <a:t>Webcam</a:t>
            </a:r>
            <a:r>
              <a:rPr lang="ko-KR" altLang="en-US" dirty="0"/>
              <a:t>을 이용하여 실시간으로 캡처 후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02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0D73F-0B7F-4CE3-8E7D-C09CB98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93DE8-6EAB-4911-BA86-3F86020C476A}"/>
              </a:ext>
            </a:extLst>
          </p:cNvPr>
          <p:cNvSpPr txBox="1"/>
          <p:nvPr/>
        </p:nvSpPr>
        <p:spPr>
          <a:xfrm>
            <a:off x="3825948" y="3075057"/>
            <a:ext cx="4540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04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04002" y="389428"/>
            <a:ext cx="7978516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미숙아</a:t>
            </a:r>
            <a:r>
              <a:rPr lang="en-US" altLang="ko-KR" sz="3300" dirty="0"/>
              <a:t> / </a:t>
            </a:r>
            <a:r>
              <a:rPr lang="ko-KR" altLang="en-US" sz="3300" dirty="0"/>
              <a:t>조산아의 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494CD9-D3B5-4D81-B0AF-97F817D9E411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AE84CCF0-6A15-4BCF-B23D-312B383C73FD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1275EB-DF1A-4CA9-A434-EB735008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6"/>
            <a:ext cx="10515600" cy="648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2019</a:t>
            </a:r>
            <a:r>
              <a:rPr lang="ko-KR" altLang="en-US" sz="3300" dirty="0"/>
              <a:t>년 출생 통계</a:t>
            </a:r>
            <a:r>
              <a:rPr lang="en-US" altLang="ko-KR" sz="3300" dirty="0"/>
              <a:t>(</a:t>
            </a:r>
            <a:r>
              <a:rPr lang="ko-KR" altLang="en-US" sz="3300" dirty="0"/>
              <a:t>전국</a:t>
            </a:r>
            <a:r>
              <a:rPr lang="en-US" altLang="ko-KR" sz="3300" dirty="0"/>
              <a:t>)</a:t>
            </a:r>
            <a:endParaRPr lang="ko-KR" altLang="en-US" sz="3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B8BB63-7E33-43B4-88BC-50F33CA4724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AECF5B79-2634-4614-98A8-DA8DF6024E90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24F5CC-8340-42D5-98F9-D7EBEFC2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6"/>
            <a:ext cx="10515600" cy="66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출생아</a:t>
            </a:r>
            <a:r>
              <a:rPr lang="en-US" altLang="ko-KR" sz="3300" dirty="0"/>
              <a:t> </a:t>
            </a:r>
            <a:r>
              <a:rPr lang="ko-KR" altLang="en-US" sz="33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CB9AD6-0E10-495E-AE95-04065121388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CF863D73-D661-4DE3-AF29-C91EBCF2F97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A585AA-B9FC-45B9-8027-A05EB5AA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06F460-4F7C-4EE0-BF6D-F9E567A54DC8}"/>
              </a:ext>
            </a:extLst>
          </p:cNvPr>
          <p:cNvSpPr/>
          <p:nvPr/>
        </p:nvSpPr>
        <p:spPr>
          <a:xfrm>
            <a:off x="1802282" y="2546150"/>
            <a:ext cx="8578847" cy="1031132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출생아 수 감소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조산아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미숙아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수 증가</a:t>
            </a:r>
          </a:p>
        </p:txBody>
      </p: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3834" y="1860997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2558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014528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142288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436928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5840801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53AE6E-AC93-4886-9081-EB9993B28C05}"/>
              </a:ext>
            </a:extLst>
          </p:cNvPr>
          <p:cNvGrpSpPr/>
          <p:nvPr/>
        </p:nvGrpSpPr>
        <p:grpSpPr>
          <a:xfrm>
            <a:off x="4320909" y="2374401"/>
            <a:ext cx="3132666" cy="2805938"/>
            <a:chOff x="4356769" y="2785219"/>
            <a:chExt cx="3132666" cy="28059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154F7-7B06-4F3E-A173-D235992EA1BD}"/>
                </a:ext>
              </a:extLst>
            </p:cNvPr>
            <p:cNvSpPr txBox="1"/>
            <p:nvPr/>
          </p:nvSpPr>
          <p:spPr>
            <a:xfrm>
              <a:off x="4356769" y="4721367"/>
              <a:ext cx="3132666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/>
                <a:t>어린이중환자실에</a:t>
              </a:r>
              <a:r>
                <a:rPr lang="ko-KR" altLang="en-US" dirty="0"/>
                <a:t> 입원 및 인큐베이터 생활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A9F819-F2C8-401F-A71B-AC022491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48" y="2785219"/>
              <a:ext cx="1603707" cy="160370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DD36FE-44F9-4C98-8700-998009966A6F}"/>
              </a:ext>
            </a:extLst>
          </p:cNvPr>
          <p:cNvGrpSpPr/>
          <p:nvPr/>
        </p:nvGrpSpPr>
        <p:grpSpPr>
          <a:xfrm>
            <a:off x="7903175" y="2684968"/>
            <a:ext cx="3822290" cy="2495371"/>
            <a:chOff x="7912510" y="3234286"/>
            <a:chExt cx="3822290" cy="24953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8FB803-886F-4C19-B792-3B0734115655}"/>
                </a:ext>
              </a:extLst>
            </p:cNvPr>
            <p:cNvSpPr txBox="1"/>
            <p:nvPr/>
          </p:nvSpPr>
          <p:spPr>
            <a:xfrm>
              <a:off x="7912510" y="4859867"/>
              <a:ext cx="382229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면회 가능 날짜 및 시간 제한적 및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ko-KR" altLang="en-US" dirty="0"/>
                <a:t>가족들의 불안감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BE9793-32E5-4EC1-9735-797CDFFC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487" y="3234286"/>
              <a:ext cx="1250336" cy="1250336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1A3CC2-1ABC-4B47-8871-0C987CC9D16A}"/>
              </a:ext>
            </a:extLst>
          </p:cNvPr>
          <p:cNvGrpSpPr/>
          <p:nvPr/>
        </p:nvGrpSpPr>
        <p:grpSpPr>
          <a:xfrm>
            <a:off x="702694" y="2615394"/>
            <a:ext cx="3132666" cy="2196378"/>
            <a:chOff x="631177" y="3032821"/>
            <a:chExt cx="3132666" cy="21963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1F7EFA-B534-49B1-8364-7F88C558D1B0}"/>
                </a:ext>
              </a:extLst>
            </p:cNvPr>
            <p:cNvSpPr txBox="1"/>
            <p:nvPr/>
          </p:nvSpPr>
          <p:spPr>
            <a:xfrm>
              <a:off x="631177" y="4859867"/>
              <a:ext cx="313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미숙아</a:t>
              </a:r>
              <a:r>
                <a:rPr lang="en-US" altLang="ko-KR" dirty="0"/>
                <a:t>(</a:t>
              </a:r>
              <a:r>
                <a:rPr lang="ko-KR" altLang="en-US" dirty="0"/>
                <a:t>조산아</a:t>
              </a:r>
              <a:r>
                <a:rPr lang="en-US" altLang="ko-KR" dirty="0"/>
                <a:t>)</a:t>
              </a:r>
              <a:r>
                <a:rPr lang="ko-KR" altLang="en-US" dirty="0"/>
                <a:t> 수 증가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832485-7772-4791-AAE5-C6E191CC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47" y="3032821"/>
              <a:ext cx="1377716" cy="137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35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our by Four - Bower Power">
            <a:extLst>
              <a:ext uri="{FF2B5EF4-FFF2-40B4-BE49-F238E27FC236}">
                <a16:creationId xmlns:a16="http://schemas.microsoft.com/office/drawing/2014/main" id="{4AAD7E49-5460-40DE-8478-CE71A451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3"/>
          <a:stretch/>
        </p:blipFill>
        <p:spPr bwMode="auto">
          <a:xfrm>
            <a:off x="436689" y="1457323"/>
            <a:ext cx="3407777" cy="46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so.natty.sg/wp-content/uploads/2012/11/Liams-PP-collage.jpg">
            <a:extLst>
              <a:ext uri="{FF2B5EF4-FFF2-40B4-BE49-F238E27FC236}">
                <a16:creationId xmlns:a16="http://schemas.microsoft.com/office/drawing/2014/main" id="{55956FA0-F691-46E1-B8ED-7F0BEA8DE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/>
          <a:stretch/>
        </p:blipFill>
        <p:spPr bwMode="auto">
          <a:xfrm>
            <a:off x="8399912" y="1439628"/>
            <a:ext cx="3407777" cy="46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www.bowerpowerblog.com/wp-content/uploads/2011/01/collage-1.jpg">
            <a:extLst>
              <a:ext uri="{FF2B5EF4-FFF2-40B4-BE49-F238E27FC236}">
                <a16:creationId xmlns:a16="http://schemas.microsoft.com/office/drawing/2014/main" id="{C1FB6AEA-0CB2-4742-B4DE-4C54812C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34" y="1457323"/>
            <a:ext cx="4612791" cy="461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26" y="3083242"/>
            <a:ext cx="11212748" cy="203209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/>
              <a:t>아기의 눈부신 순간들을 부모님이 간직할 수 있도록</a:t>
            </a:r>
            <a:r>
              <a:rPr lang="en-US" altLang="ko-KR" sz="2400" dirty="0"/>
              <a:t>, </a:t>
            </a:r>
            <a:r>
              <a:rPr lang="ko-KR" altLang="en-US" sz="2400" dirty="0"/>
              <a:t>아기를 실시간으로 촬영하면서 웃는 순간을 인식하고 사진을 찍어 앱을 통해 부모님께 전송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9F4E58-513E-47A6-94AB-56BD87DD563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8994AF6A-75EE-4827-AB48-A934B9C2481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683282B-39C1-471E-B3D7-6A53264F0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1052</Words>
  <Application>Microsoft Office PowerPoint</Application>
  <PresentationFormat>와이드스크린</PresentationFormat>
  <Paragraphs>210</Paragraphs>
  <Slides>39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56</cp:revision>
  <dcterms:created xsi:type="dcterms:W3CDTF">2020-12-20T06:39:37Z</dcterms:created>
  <dcterms:modified xsi:type="dcterms:W3CDTF">2020-12-21T05:43:36Z</dcterms:modified>
</cp:coreProperties>
</file>